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261" r:id="rId2"/>
    <p:sldId id="257" r:id="rId3"/>
    <p:sldId id="258" r:id="rId4"/>
    <p:sldId id="272" r:id="rId5"/>
    <p:sldId id="273" r:id="rId6"/>
    <p:sldId id="274" r:id="rId7"/>
    <p:sldId id="282" r:id="rId8"/>
    <p:sldId id="283" r:id="rId9"/>
    <p:sldId id="281" r:id="rId10"/>
    <p:sldId id="276" r:id="rId11"/>
    <p:sldId id="278" r:id="rId12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89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433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9AC3617A-D9E0-4A99-AEC7-0E71FEEB52B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6366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477125" y="-100013"/>
            <a:ext cx="2490788" cy="76565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-100013"/>
            <a:ext cx="7324725" cy="765651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0" y="539750"/>
            <a:ext cx="4511675" cy="7016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4075" y="539750"/>
            <a:ext cx="4513263" cy="7016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-100013"/>
            <a:ext cx="9067800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539750"/>
            <a:ext cx="9177338" cy="7016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166225" y="0"/>
            <a:ext cx="914400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66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6633"/>
          </a:solidFill>
          <a:latin typeface="Verdana" pitchFamily="32" charset="0"/>
          <a:ea typeface="SimSun" charset="-122"/>
        </a:defRPr>
      </a:lvl2pPr>
      <a:lvl3pPr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6633"/>
          </a:solidFill>
          <a:latin typeface="Verdana" pitchFamily="32" charset="0"/>
          <a:ea typeface="SimSun" charset="-122"/>
        </a:defRPr>
      </a:lvl3pPr>
      <a:lvl4pPr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6633"/>
          </a:solidFill>
          <a:latin typeface="Verdana" pitchFamily="32" charset="0"/>
          <a:ea typeface="SimSun" charset="-122"/>
        </a:defRPr>
      </a:lvl4pPr>
      <a:lvl5pPr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6633"/>
          </a:solidFill>
          <a:latin typeface="Verdana" pitchFamily="32" charset="0"/>
          <a:ea typeface="SimSun" charset="-122"/>
        </a:defRPr>
      </a:lvl5pPr>
      <a:lvl6pPr marL="25146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6633"/>
          </a:solidFill>
          <a:latin typeface="Verdana" pitchFamily="32" charset="0"/>
          <a:ea typeface="SimSun" charset="-122"/>
        </a:defRPr>
      </a:lvl6pPr>
      <a:lvl7pPr marL="29718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6633"/>
          </a:solidFill>
          <a:latin typeface="Verdana" pitchFamily="32" charset="0"/>
          <a:ea typeface="SimSun" charset="-122"/>
        </a:defRPr>
      </a:lvl7pPr>
      <a:lvl8pPr marL="34290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6633"/>
          </a:solidFill>
          <a:latin typeface="Verdana" pitchFamily="32" charset="0"/>
          <a:ea typeface="SimSun" charset="-122"/>
        </a:defRPr>
      </a:lvl8pPr>
      <a:lvl9pPr marL="38862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6633"/>
          </a:solidFill>
          <a:latin typeface="Verdana" pitchFamily="32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101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1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1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1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9792" y="2699717"/>
            <a:ext cx="8569325" cy="1620837"/>
          </a:xfrm>
        </p:spPr>
        <p:txBody>
          <a:bodyPr/>
          <a:lstStyle/>
          <a:p>
            <a:r>
              <a:rPr lang="de-DE" sz="2800" smtClean="0">
                <a:solidFill>
                  <a:schemeClr val="bg1"/>
                </a:solidFill>
              </a:rPr>
              <a:t>BÜNDNIS 90 / DIE GRÜNEN</a:t>
            </a:r>
            <a:br>
              <a:rPr lang="de-DE" sz="2800" smtClean="0">
                <a:solidFill>
                  <a:schemeClr val="bg1"/>
                </a:solidFill>
              </a:rPr>
            </a:br>
            <a:r>
              <a:rPr lang="de-DE" sz="2800" smtClean="0">
                <a:solidFill>
                  <a:schemeClr val="bg1"/>
                </a:solidFill>
              </a:rPr>
              <a:t/>
            </a:r>
            <a:br>
              <a:rPr lang="de-DE" sz="2800" smtClean="0">
                <a:solidFill>
                  <a:schemeClr val="bg1"/>
                </a:solidFill>
              </a:rPr>
            </a:br>
            <a:r>
              <a:rPr lang="de-DE" sz="2800" smtClean="0">
                <a:solidFill>
                  <a:schemeClr val="bg1"/>
                </a:solidFill>
              </a:rPr>
              <a:t>Mobilität 2014</a:t>
            </a:r>
            <a:endParaRPr lang="de-DE" sz="2800">
              <a:solidFill>
                <a:schemeClr val="bg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23888" y="5508029"/>
            <a:ext cx="7056437" cy="707034"/>
          </a:xfrm>
        </p:spPr>
        <p:txBody>
          <a:bodyPr/>
          <a:lstStyle/>
          <a:p>
            <a:endParaRPr lang="de-DE" smtClean="0"/>
          </a:p>
          <a:p>
            <a:r>
              <a:rPr lang="de-DE" smtClean="0"/>
              <a:t>Lüneburg, 02.12.2014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863848" y="1403573"/>
            <a:ext cx="6696744" cy="3956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smtClean="0"/>
              <a:t>Welche Unterstützung können die Ortsmitglieder leisten:</a:t>
            </a:r>
            <a:br>
              <a:rPr lang="de-DE" sz="3600" smtClean="0"/>
            </a:br>
            <a:endParaRPr lang="de-DE" sz="3600" smtClean="0"/>
          </a:p>
          <a:p>
            <a:pPr marL="342900" indent="-342900">
              <a:buAutoNum type="arabicPeriod"/>
            </a:pPr>
            <a:r>
              <a:rPr lang="de-DE" sz="1400" smtClean="0"/>
              <a:t>Öffentlichkeitsarbeit  CM - Gehzeug - Parking Day - Stadtrad erklären -</a:t>
            </a:r>
            <a:br>
              <a:rPr lang="de-DE" sz="1400" smtClean="0"/>
            </a:br>
            <a:endParaRPr lang="de-DE" sz="1400" smtClean="0"/>
          </a:p>
          <a:p>
            <a:pPr marL="342900" indent="-342900">
              <a:buAutoNum type="arabicPeriod"/>
            </a:pPr>
            <a:r>
              <a:rPr lang="de-DE" sz="1400" smtClean="0"/>
              <a:t>Stadtentwicklung - Dezentralität </a:t>
            </a:r>
          </a:p>
          <a:p>
            <a:pPr marL="342900" indent="-342900">
              <a:buAutoNum type="arabicPeriod"/>
            </a:pPr>
            <a:endParaRPr lang="de-DE" sz="1400" smtClean="0"/>
          </a:p>
          <a:p>
            <a:pPr marL="342900" indent="-342900">
              <a:buAutoNum type="arabicPeriod"/>
            </a:pPr>
            <a:r>
              <a:rPr lang="de-DE" sz="1400" smtClean="0"/>
              <a:t>Veranstaltungen zum Thema Mobilität</a:t>
            </a:r>
          </a:p>
          <a:p>
            <a:pPr marL="342900" indent="-342900">
              <a:buAutoNum type="arabicPeriod"/>
            </a:pPr>
            <a:endParaRPr lang="de-DE" sz="1400" smtClean="0"/>
          </a:p>
          <a:p>
            <a:pPr marL="342900" indent="-342900">
              <a:buAutoNum type="arabicPeriod"/>
            </a:pPr>
            <a:r>
              <a:rPr lang="de-DE" sz="1400" smtClean="0"/>
              <a:t>Leserbriefe, PMs</a:t>
            </a:r>
          </a:p>
          <a:p>
            <a:pPr marL="342900" indent="-342900"/>
            <a:r>
              <a:rPr lang="de-DE" sz="1400" smtClean="0"/>
              <a:t/>
            </a:r>
            <a:br>
              <a:rPr lang="de-DE" sz="1400" smtClean="0"/>
            </a:br>
            <a:endParaRPr lang="de-DE" sz="1400" smtClean="0"/>
          </a:p>
          <a:p>
            <a:endParaRPr lang="de-DE" sz="360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9792" y="2699717"/>
            <a:ext cx="8569325" cy="1620837"/>
          </a:xfrm>
        </p:spPr>
        <p:txBody>
          <a:bodyPr/>
          <a:lstStyle/>
          <a:p>
            <a:r>
              <a:rPr lang="de-DE" sz="3600" smtClean="0">
                <a:solidFill>
                  <a:schemeClr val="bg1"/>
                </a:solidFill>
              </a:rPr>
              <a:t>Vielen Dank</a:t>
            </a:r>
            <a:r>
              <a:rPr lang="de-DE" sz="2800" smtClean="0">
                <a:solidFill>
                  <a:schemeClr val="bg1"/>
                </a:solidFill>
              </a:rPr>
              <a:t/>
            </a:r>
            <a:br>
              <a:rPr lang="de-DE" sz="2800" smtClean="0">
                <a:solidFill>
                  <a:schemeClr val="bg1"/>
                </a:solidFill>
              </a:rPr>
            </a:br>
            <a:r>
              <a:rPr lang="de-DE" sz="2800" smtClean="0">
                <a:solidFill>
                  <a:schemeClr val="bg1"/>
                </a:solidFill>
              </a:rPr>
              <a:t/>
            </a:r>
            <a:br>
              <a:rPr lang="de-DE" sz="2800" smtClean="0">
                <a:solidFill>
                  <a:schemeClr val="bg1"/>
                </a:solidFill>
              </a:rPr>
            </a:br>
            <a:r>
              <a:rPr lang="de-DE" sz="2800" smtClean="0">
                <a:solidFill>
                  <a:schemeClr val="bg1"/>
                </a:solidFill>
              </a:rPr>
              <a:t>Mobilität 2014</a:t>
            </a:r>
            <a:endParaRPr lang="de-DE" sz="2800">
              <a:solidFill>
                <a:schemeClr val="bg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23888" y="5508029"/>
            <a:ext cx="7056437" cy="707034"/>
          </a:xfrm>
        </p:spPr>
        <p:txBody>
          <a:bodyPr/>
          <a:lstStyle/>
          <a:p>
            <a:endParaRPr lang="de-DE" smtClean="0"/>
          </a:p>
          <a:p>
            <a:r>
              <a:rPr lang="de-DE" smtClean="0"/>
              <a:t>Von Claudia Schmidt - Lüneburg, 02.12.2014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863848" y="1403574"/>
            <a:ext cx="6696744" cy="6046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smtClean="0"/>
              <a:t>Welche Ziele wurden bisher erreicht:</a:t>
            </a:r>
          </a:p>
          <a:p>
            <a:pPr marL="342900" indent="-342900">
              <a:buAutoNum type="arabicPeriod"/>
            </a:pPr>
            <a:r>
              <a:rPr lang="de-DE" sz="1400" smtClean="0"/>
              <a:t>Den Verkehrsentwicklungsplan mit dem Ziel innerstädtischer Verkehrs-beruhigung fortschreiben. – </a:t>
            </a:r>
            <a:r>
              <a:rPr lang="de-DE" sz="1400" b="1" smtClean="0">
                <a:solidFill>
                  <a:schemeClr val="tx1"/>
                </a:solidFill>
              </a:rPr>
              <a:t>OFFEN </a:t>
            </a:r>
            <a:r>
              <a:rPr lang="de-DE" sz="1400" smtClean="0">
                <a:solidFill>
                  <a:schemeClr val="tx1"/>
                </a:solidFill>
              </a:rPr>
              <a:t>– Erste Schritte mit Marienplatz und Hinter der Bardowicker Mauer </a:t>
            </a:r>
            <a:r>
              <a:rPr lang="de-DE" sz="1400" smtClean="0"/>
              <a:t/>
            </a:r>
            <a:br>
              <a:rPr lang="de-DE" sz="1400" smtClean="0"/>
            </a:br>
            <a:endParaRPr lang="de-DE" sz="1400" smtClean="0"/>
          </a:p>
          <a:p>
            <a:pPr marL="342900" indent="-342900">
              <a:buAutoNum type="arabicPeriod"/>
            </a:pPr>
            <a:r>
              <a:rPr lang="de-DE" sz="1400" smtClean="0"/>
              <a:t>Das „Konzept zur Optimierung des Stadtbusverkehrs in Lüneburg“ als Grundlage für die Optimierung des ÖPNV-Angebots nehmen.</a:t>
            </a:r>
            <a:br>
              <a:rPr lang="de-DE" sz="1400" smtClean="0"/>
            </a:br>
            <a:endParaRPr lang="de-DE" sz="1400" smtClean="0"/>
          </a:p>
          <a:p>
            <a:pPr marL="342900" indent="-342900">
              <a:buAutoNum type="arabicPeriod"/>
            </a:pPr>
            <a:r>
              <a:rPr lang="de-DE" sz="1400" smtClean="0"/>
              <a:t> Eine bessere Anbindung HH mit dem Metronom anstreben. Sie ist nachgegenwärtigen Kenntnisstand nur bei einer Kapazitätserhöhung des Hamburger Hauptbahnhofes (Bahnsteigverlängerung) möglich. Wir setzen uns für die Einführung einer Combi-Karte (DB und Metronom) und alternativ für eine Zuschlagskarte für ICE ein. Darüber hinaus sollte die Personalgewinnung bei der Metronom-Gesellschaft durch politischen Druck verbessert werden.  </a:t>
            </a:r>
            <a:r>
              <a:rPr lang="de-DE" sz="1400" smtClean="0">
                <a:solidFill>
                  <a:schemeClr val="tx1"/>
                </a:solidFill>
              </a:rPr>
              <a:t>OFFEN</a:t>
            </a:r>
            <a:r>
              <a:rPr lang="de-DE" sz="1400" smtClean="0"/>
              <a:t/>
            </a:r>
            <a:br>
              <a:rPr lang="de-DE" sz="1400" smtClean="0"/>
            </a:br>
            <a:endParaRPr lang="de-DE" sz="1400" smtClean="0"/>
          </a:p>
          <a:p>
            <a:pPr marL="342900" indent="-342900">
              <a:buAutoNum type="arabicPeriod"/>
            </a:pPr>
            <a:r>
              <a:rPr lang="de-DE" sz="1400" smtClean="0"/>
              <a:t>Eine Vertragsverlängerung KVG (ab 2013) unter der Voraussetzung der Übernahme von HVV-, Öko- und Qualitätsstandards anstreben.</a:t>
            </a:r>
            <a:br>
              <a:rPr lang="de-DE" sz="1400" smtClean="0"/>
            </a:br>
            <a:r>
              <a:rPr lang="de-DE" sz="1400" smtClean="0"/>
              <a:t/>
            </a:r>
            <a:br>
              <a:rPr lang="de-DE" sz="1400" smtClean="0"/>
            </a:br>
            <a:r>
              <a:rPr lang="de-DE" sz="1400" smtClean="0">
                <a:solidFill>
                  <a:schemeClr val="tx1"/>
                </a:solidFill>
              </a:rPr>
              <a:t>Die Ausgangsvorraussetzung für die Pkt. 2+4 haben sich verändert, da die Aufgabenträgerschaft an den LK übertragen wurden. Zur Aufrechterhaltung des bestehenden Angebotes in der Stadt werden p.a. 279.000,00 € an den LK gezahlt plus 41.000,-- für das ASM Angebot  entrichtet</a:t>
            </a:r>
          </a:p>
          <a:p>
            <a:endParaRPr lang="de-DE" sz="36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863848" y="1403573"/>
            <a:ext cx="6696744" cy="329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smtClean="0"/>
              <a:t>5. Die Umsetzung des „Radverkehrskonzept Lüneburg 2015“ fortsetzen. Für</a:t>
            </a:r>
          </a:p>
          <a:p>
            <a:r>
              <a:rPr lang="de-DE" sz="1400" smtClean="0"/>
              <a:t>Radwegeunterhaltung und -ausbau sollen durchschnittlich fünf Euro pro Einw./p.a. inden Haushalten 2012 bis 2016 veranschlagt werden. Dabei werden die neuesten</a:t>
            </a:r>
          </a:p>
          <a:p>
            <a:r>
              <a:rPr lang="de-DE" sz="1400" smtClean="0"/>
              <a:t>ERA-Richtlinien für die Radwegeführung angewandt.</a:t>
            </a:r>
          </a:p>
          <a:p>
            <a:endParaRPr lang="de-DE" sz="1400" smtClean="0"/>
          </a:p>
          <a:p>
            <a:r>
              <a:rPr lang="de-DE" sz="1400" smtClean="0">
                <a:solidFill>
                  <a:schemeClr val="tx1"/>
                </a:solidFill>
              </a:rPr>
              <a:t>Das Radverkehrskonzept Lüneburg 2015 wird fortgesetzt; im kommenden Haushalt haben wir 10.000,--€ dafür veranschlagt.</a:t>
            </a:r>
          </a:p>
          <a:p>
            <a:endParaRPr lang="de-DE" sz="1400" smtClean="0">
              <a:solidFill>
                <a:schemeClr val="tx1"/>
              </a:solidFill>
            </a:endParaRPr>
          </a:p>
          <a:p>
            <a:r>
              <a:rPr lang="de-DE" sz="1400" smtClean="0">
                <a:solidFill>
                  <a:schemeClr val="tx1"/>
                </a:solidFill>
              </a:rPr>
              <a:t>Im vergangen Jahr wurden 7,10 Euro pro Einw./p.a. eingesetzt</a:t>
            </a:r>
          </a:p>
          <a:p>
            <a:endParaRPr lang="de-DE" sz="1400" smtClean="0">
              <a:solidFill>
                <a:schemeClr val="tx1"/>
              </a:solidFill>
            </a:endParaRPr>
          </a:p>
          <a:p>
            <a:r>
              <a:rPr lang="de-DE" sz="1400" smtClean="0">
                <a:solidFill>
                  <a:schemeClr val="tx1"/>
                </a:solidFill>
              </a:rPr>
              <a:t>ERA – Richtlinien werden oft diskutiert aber nach und nach  umgesetzt, siehe Dahlenburger Landstr.</a:t>
            </a:r>
          </a:p>
          <a:p>
            <a:endParaRPr lang="de-DE" sz="1400" smtClean="0"/>
          </a:p>
          <a:p>
            <a:endParaRPr lang="de-DE" sz="1400" smtClean="0"/>
          </a:p>
          <a:p>
            <a:endParaRPr lang="de-DE" sz="1400" smtClean="0"/>
          </a:p>
          <a:p>
            <a:endParaRPr lang="de-DE" sz="140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856" y="3995861"/>
            <a:ext cx="6134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848" y="683820"/>
            <a:ext cx="8061956" cy="59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863848" y="1403573"/>
            <a:ext cx="6696744" cy="530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smtClean="0"/>
              <a:t>6. Weitere Freigaben von Einbahnstraßen für Radfahrer in Gegenrichtung unter</a:t>
            </a:r>
          </a:p>
          <a:p>
            <a:r>
              <a:rPr lang="de-DE" sz="1400" smtClean="0"/>
              <a:t>Sicherheitsaspekten (z.B. Lüner Straße) prüfen. </a:t>
            </a:r>
            <a:r>
              <a:rPr lang="de-DE" sz="1400" smtClean="0">
                <a:solidFill>
                  <a:schemeClr val="tx1"/>
                </a:solidFill>
              </a:rPr>
              <a:t>Teilweise erledigt</a:t>
            </a:r>
          </a:p>
          <a:p>
            <a:endParaRPr lang="de-DE" sz="1400" smtClean="0"/>
          </a:p>
          <a:p>
            <a:endParaRPr lang="de-DE" sz="1400" smtClean="0"/>
          </a:p>
          <a:p>
            <a:r>
              <a:rPr lang="de-DE" sz="1400" smtClean="0"/>
              <a:t>7. Die Errichtung einer Fahrradtrasse im Kurpark in Nord-Süd-Richtung prüfen. </a:t>
            </a:r>
            <a:r>
              <a:rPr lang="de-DE" sz="1400" smtClean="0">
                <a:solidFill>
                  <a:schemeClr val="tx1"/>
                </a:solidFill>
              </a:rPr>
              <a:t>OFFEN</a:t>
            </a:r>
          </a:p>
          <a:p>
            <a:endParaRPr lang="de-DE" sz="1400" smtClean="0"/>
          </a:p>
          <a:p>
            <a:r>
              <a:rPr lang="de-DE" sz="1400" smtClean="0"/>
              <a:t>8. Die Ausweitung von Tempo 30-Zonen unter Beachtung rechtlicher Gesichtspunkte anstreben.</a:t>
            </a:r>
          </a:p>
          <a:p>
            <a:endParaRPr lang="de-DE" sz="1400" smtClean="0"/>
          </a:p>
          <a:p>
            <a:r>
              <a:rPr lang="de-DE" sz="1400" smtClean="0"/>
              <a:t>9. Je Schule einen „Schulwegsicherungsplan“ erarbeiten. </a:t>
            </a:r>
            <a:r>
              <a:rPr lang="de-DE" sz="1400" smtClean="0">
                <a:solidFill>
                  <a:schemeClr val="tx1"/>
                </a:solidFill>
              </a:rPr>
              <a:t>Gespräche laufen zu 8. und 9.</a:t>
            </a:r>
          </a:p>
          <a:p>
            <a:endParaRPr lang="de-DE" sz="1400" smtClean="0"/>
          </a:p>
          <a:p>
            <a:r>
              <a:rPr lang="de-DE" sz="1400" smtClean="0"/>
              <a:t>10. An den Signalanlagen die Vorrangschaltungen für Radfahrer und Fußgänger</a:t>
            </a:r>
          </a:p>
          <a:p>
            <a:r>
              <a:rPr lang="de-DE" sz="1400" smtClean="0"/>
              <a:t>optimieren. </a:t>
            </a:r>
            <a:r>
              <a:rPr lang="de-DE" sz="1400" smtClean="0">
                <a:solidFill>
                  <a:schemeClr val="tx1"/>
                </a:solidFill>
              </a:rPr>
              <a:t>Nja, novellierte Straßenverkehrsordnung</a:t>
            </a:r>
          </a:p>
          <a:p>
            <a:endParaRPr lang="de-DE" sz="1400" smtClean="0"/>
          </a:p>
          <a:p>
            <a:r>
              <a:rPr lang="de-DE" sz="1400" smtClean="0"/>
              <a:t>11. Innerstädtisch die Anzahl abgas- und lärmgeminderter Busse vergrößern. </a:t>
            </a:r>
            <a:r>
              <a:rPr lang="de-DE" sz="1400" smtClean="0">
                <a:solidFill>
                  <a:schemeClr val="tx1"/>
                </a:solidFill>
              </a:rPr>
              <a:t>Siehe vor</a:t>
            </a:r>
          </a:p>
          <a:p>
            <a:endParaRPr lang="de-DE" sz="1400" smtClean="0"/>
          </a:p>
          <a:p>
            <a:r>
              <a:rPr lang="de-DE" sz="1400" smtClean="0"/>
              <a:t>12. Für optimalen Lärmschutz im Zusammenhang mit dem Schienenverkehr und der Ostumgehung sorgen</a:t>
            </a:r>
            <a:r>
              <a:rPr lang="de-DE" sz="1400" smtClean="0">
                <a:solidFill>
                  <a:schemeClr val="tx1"/>
                </a:solidFill>
              </a:rPr>
              <a:t>. Lärmminderungsplan in Arbeit, Haushaltsmittel eingestellt. Es wird auf den Hauptverkehrsstraßen nur noch lärmmindernder Asphalt eingesetzt</a:t>
            </a:r>
          </a:p>
          <a:p>
            <a:endParaRPr lang="de-DE" sz="1400" smtClean="0"/>
          </a:p>
          <a:p>
            <a:r>
              <a:rPr lang="de-DE" sz="1400" smtClean="0"/>
              <a:t>13. Eine Mobilitätszentrale als Info- und Servicepunkt bei der Parkpalette „Am Rathaus“ einrichten. </a:t>
            </a:r>
            <a:r>
              <a:rPr lang="de-DE" sz="1400" smtClean="0">
                <a:solidFill>
                  <a:schemeClr val="tx1"/>
                </a:solidFill>
              </a:rPr>
              <a:t>OFFEN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863848" y="1403573"/>
            <a:ext cx="6696744" cy="5101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smtClean="0"/>
              <a:t>14. Die Möglichkeit einer Autoverkehrsreduzierung Salzstraße/Neue Sülze prüfen. </a:t>
            </a:r>
            <a:r>
              <a:rPr lang="de-DE" sz="1400" smtClean="0">
                <a:solidFill>
                  <a:schemeClr val="tx1"/>
                </a:solidFill>
              </a:rPr>
              <a:t>OFFEN</a:t>
            </a:r>
          </a:p>
          <a:p>
            <a:endParaRPr lang="de-DE" sz="1400" smtClean="0"/>
          </a:p>
          <a:p>
            <a:r>
              <a:rPr lang="de-DE" sz="1400" smtClean="0"/>
              <a:t>15. Die Stelle eines „Nachhaltigkeitsbeauftragten“ im Dez. III schaffen. </a:t>
            </a:r>
            <a:r>
              <a:rPr lang="de-DE" sz="1400" smtClean="0">
                <a:solidFill>
                  <a:schemeClr val="tx1"/>
                </a:solidFill>
              </a:rPr>
              <a:t>Erledigt...</a:t>
            </a:r>
          </a:p>
          <a:p>
            <a:endParaRPr lang="de-DE" sz="1400" smtClean="0"/>
          </a:p>
          <a:p>
            <a:r>
              <a:rPr lang="de-DE" sz="1400" smtClean="0"/>
              <a:t>XIII. Flugplatz, A 39 </a:t>
            </a:r>
            <a:r>
              <a:rPr lang="de-DE" sz="1400" smtClean="0">
                <a:solidFill>
                  <a:schemeClr val="tx1"/>
                </a:solidFill>
              </a:rPr>
              <a:t>Erledigt.</a:t>
            </a:r>
          </a:p>
          <a:p>
            <a:endParaRPr lang="de-DE" sz="1400" smtClean="0">
              <a:solidFill>
                <a:schemeClr val="tx1"/>
              </a:solidFill>
            </a:endParaRPr>
          </a:p>
          <a:p>
            <a:endParaRPr lang="de-DE" sz="1400" smtClean="0">
              <a:solidFill>
                <a:schemeClr val="tx1"/>
              </a:solidFill>
            </a:endParaRPr>
          </a:p>
          <a:p>
            <a:endParaRPr lang="de-DE" sz="1400" smtClean="0">
              <a:solidFill>
                <a:schemeClr val="tx1"/>
              </a:solidFill>
            </a:endParaRPr>
          </a:p>
          <a:p>
            <a:r>
              <a:rPr lang="de-DE" sz="1400" smtClean="0">
                <a:solidFill>
                  <a:schemeClr val="tx1"/>
                </a:solidFill>
              </a:rPr>
              <a:t>Weiter erreicht: </a:t>
            </a:r>
          </a:p>
          <a:p>
            <a:endParaRPr lang="de-DE" sz="1400" smtClean="0">
              <a:solidFill>
                <a:schemeClr val="tx1"/>
              </a:solidFill>
            </a:endParaRPr>
          </a:p>
          <a:p>
            <a:r>
              <a:rPr lang="de-DE" sz="1400" smtClean="0">
                <a:solidFill>
                  <a:schemeClr val="tx1"/>
                </a:solidFill>
              </a:rPr>
              <a:t>Parkgebühren um 20 % erhöht aber nur 15 % Mehreinnahmen...</a:t>
            </a:r>
          </a:p>
          <a:p>
            <a:endParaRPr lang="de-DE" sz="1400" smtClean="0">
              <a:solidFill>
                <a:schemeClr val="tx1"/>
              </a:solidFill>
            </a:endParaRPr>
          </a:p>
          <a:p>
            <a:r>
              <a:rPr lang="de-DE" sz="1400" smtClean="0">
                <a:solidFill>
                  <a:schemeClr val="tx1"/>
                </a:solidFill>
              </a:rPr>
              <a:t>Stadtrad – 30.000 Ausleihen zwischen 20.08.13 und 16.06.14, 3,5/Tag. Neue Stationen am Sande und SaLü</a:t>
            </a:r>
          </a:p>
          <a:p>
            <a:endParaRPr lang="de-DE" sz="1400" smtClean="0">
              <a:solidFill>
                <a:schemeClr val="tx1"/>
              </a:solidFill>
            </a:endParaRPr>
          </a:p>
          <a:p>
            <a:r>
              <a:rPr lang="de-DE" sz="1400" smtClean="0">
                <a:solidFill>
                  <a:schemeClr val="tx1"/>
                </a:solidFill>
              </a:rPr>
              <a:t>Elektromobilität</a:t>
            </a:r>
          </a:p>
          <a:p>
            <a:endParaRPr lang="de-DE" sz="1400" smtClean="0">
              <a:solidFill>
                <a:schemeClr val="tx1"/>
              </a:solidFill>
            </a:endParaRPr>
          </a:p>
          <a:p>
            <a:r>
              <a:rPr lang="de-DE" sz="1400" smtClean="0">
                <a:solidFill>
                  <a:schemeClr val="tx1"/>
                </a:solidFill>
              </a:rPr>
              <a:t>Radwegebenutzungspflicht</a:t>
            </a:r>
          </a:p>
          <a:p>
            <a:endParaRPr lang="de-DE" sz="1400" smtClean="0">
              <a:solidFill>
                <a:schemeClr val="tx1"/>
              </a:solidFill>
            </a:endParaRPr>
          </a:p>
          <a:p>
            <a:r>
              <a:rPr lang="de-DE" sz="1400" smtClean="0">
                <a:solidFill>
                  <a:schemeClr val="tx1"/>
                </a:solidFill>
              </a:rPr>
              <a:t>Geoportal – erste Indikatoren</a:t>
            </a:r>
          </a:p>
          <a:p>
            <a:endParaRPr lang="de-DE" sz="1400" smtClean="0">
              <a:solidFill>
                <a:schemeClr val="tx1"/>
              </a:solidFill>
            </a:endParaRPr>
          </a:p>
          <a:p>
            <a:endParaRPr lang="de-DE" sz="1400" smtClean="0">
              <a:solidFill>
                <a:schemeClr val="tx1"/>
              </a:solidFill>
            </a:endParaRPr>
          </a:p>
          <a:p>
            <a:endParaRPr lang="de-DE" sz="1400" smtClean="0">
              <a:solidFill>
                <a:schemeClr val="tx1"/>
              </a:solidFill>
            </a:endParaRPr>
          </a:p>
          <a:p>
            <a:endParaRPr lang="de-DE" sz="1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863848" y="1403573"/>
            <a:ext cx="6696744" cy="4643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smtClean="0"/>
              <a:t>Wo gibt es Probleme:</a:t>
            </a:r>
            <a:br>
              <a:rPr lang="de-DE" sz="3600" smtClean="0"/>
            </a:br>
            <a:endParaRPr lang="de-DE" sz="3600" smtClean="0"/>
          </a:p>
          <a:p>
            <a:pPr marL="342900" indent="-342900">
              <a:buAutoNum type="arabicPeriod"/>
            </a:pPr>
            <a:r>
              <a:rPr lang="de-DE" sz="1400" smtClean="0"/>
              <a:t>Stellplätze!</a:t>
            </a:r>
            <a:br>
              <a:rPr lang="de-DE" sz="1400" smtClean="0"/>
            </a:br>
            <a:endParaRPr lang="de-DE" sz="1400" smtClean="0"/>
          </a:p>
          <a:p>
            <a:pPr marL="342900" indent="-342900">
              <a:buAutoNum type="arabicPeriod"/>
            </a:pPr>
            <a:r>
              <a:rPr lang="de-DE" sz="1400" smtClean="0"/>
              <a:t>Fahrradstraße</a:t>
            </a:r>
          </a:p>
          <a:p>
            <a:pPr marL="342900" indent="-342900">
              <a:buAutoNum type="arabicPeriod"/>
            </a:pPr>
            <a:endParaRPr lang="de-DE" sz="1400" smtClean="0"/>
          </a:p>
          <a:p>
            <a:pPr marL="342900" indent="-342900">
              <a:buAutoNum type="arabicPeriod"/>
            </a:pPr>
            <a:r>
              <a:rPr lang="de-DE" sz="1400" smtClean="0"/>
              <a:t>Vorrang für Radfahrer – „Bettelampeln“</a:t>
            </a:r>
          </a:p>
          <a:p>
            <a:pPr marL="342900" indent="-342900">
              <a:buAutoNum type="arabicPeriod"/>
            </a:pPr>
            <a:endParaRPr lang="de-DE" sz="1400" smtClean="0"/>
          </a:p>
          <a:p>
            <a:pPr marL="342900" indent="-342900">
              <a:buAutoNum type="arabicPeriod"/>
            </a:pPr>
            <a:r>
              <a:rPr lang="de-DE" sz="1400" smtClean="0"/>
              <a:t>Aufhebung der Radwegebenutzungspflicht Beispiel Bleckeder Landstr.</a:t>
            </a:r>
            <a:br>
              <a:rPr lang="de-DE" sz="1400" smtClean="0"/>
            </a:br>
            <a:endParaRPr lang="de-DE" sz="1400" smtClean="0"/>
          </a:p>
          <a:p>
            <a:pPr marL="342900" indent="-342900">
              <a:buAutoNum type="arabicPeriod"/>
            </a:pPr>
            <a:r>
              <a:rPr lang="de-DE" sz="1400" smtClean="0"/>
              <a:t>A39</a:t>
            </a:r>
            <a:br>
              <a:rPr lang="de-DE" sz="1400" smtClean="0"/>
            </a:br>
            <a:endParaRPr lang="de-DE" sz="1400" smtClean="0"/>
          </a:p>
          <a:p>
            <a:pPr marL="342900" indent="-342900">
              <a:buAutoNum type="arabicPeriod"/>
            </a:pPr>
            <a:r>
              <a:rPr lang="de-DE" sz="1400" smtClean="0"/>
              <a:t>Reaktivierung von Bahnstrecken</a:t>
            </a:r>
          </a:p>
          <a:p>
            <a:pPr marL="342900" indent="-342900">
              <a:buAutoNum type="arabicPeriod"/>
            </a:pPr>
            <a:endParaRPr lang="de-DE" sz="1400" smtClean="0"/>
          </a:p>
          <a:p>
            <a:pPr marL="342900" indent="-342900">
              <a:buAutoNum type="arabicPeriod"/>
            </a:pPr>
            <a:r>
              <a:rPr lang="de-DE" sz="1400" smtClean="0"/>
              <a:t>Tempo 30?</a:t>
            </a:r>
          </a:p>
          <a:p>
            <a:pPr marL="342900" indent="-342900"/>
            <a:r>
              <a:rPr lang="de-DE" sz="1400" smtClean="0"/>
              <a:t/>
            </a:r>
            <a:br>
              <a:rPr lang="de-DE" sz="1400" smtClean="0"/>
            </a:br>
            <a:endParaRPr lang="de-DE" sz="1400" smtClean="0"/>
          </a:p>
          <a:p>
            <a:endParaRPr lang="de-DE" sz="360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Eigene Bilder\Donau-Radtour 2014\IMG_37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64344" y="-1584325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1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948459"/>
            <a:ext cx="10080625" cy="5662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Verdana"/>
        <a:ea typeface="SimSun"/>
        <a:cs typeface=""/>
      </a:majorFont>
      <a:minorFont>
        <a:latin typeface="Verdana"/>
        <a:ea typeface="SimSun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Application>Microsoft Office PowerPoint</Application>
  <PresentationFormat>Benutzerdefiniert</PresentationFormat>
  <Paragraphs>81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Larissa-Design</vt:lpstr>
      <vt:lpstr>BÜNDNIS 90 / DIE GRÜNEN  Mobilität 2014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  Mobilität 2014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Björn</dc:creator>
  <cp:lastModifiedBy>Julia</cp:lastModifiedBy>
  <cp:revision>46</cp:revision>
  <cp:lastPrinted>1601-01-01T00:00:00Z</cp:lastPrinted>
  <dcterms:created xsi:type="dcterms:W3CDTF">2011-07-05T21:38:58Z</dcterms:created>
  <dcterms:modified xsi:type="dcterms:W3CDTF">2015-01-29T10:55:34Z</dcterms:modified>
</cp:coreProperties>
</file>